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Manrope" panose="020B0604020202020204" charset="0"/>
      <p:regular r:id="rId17"/>
    </p:embeddedFont>
    <p:embeddedFont>
      <p:font typeface="Prata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47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082C-2FCE-D38D-CEF7-3D3EE8307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C3237-5E10-1F24-CC0A-D0B9BCB04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62C5C-77FB-02FD-5E39-B4E8007DC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6324-781D-E518-0119-64F3308E51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61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49BA-EE42-3ABC-C87B-122AF8BA4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08893-4ABA-3A68-985F-00725D826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8A754-6DEA-4C32-6104-D6B328612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5B067-5C81-E607-6F7A-8742E39CCE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69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C420F-3A60-23A0-253C-DBBA3B09B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0D8A8F-8D57-04C7-8222-462DC958D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6945C-A85A-51D4-0AC1-8470936DF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C8F4-0DAE-F7BB-DD98-44B3729FCB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4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B2DB-9FA3-8AB5-87A4-2A1DADA4A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B0A6C3-ACB2-206C-25BA-74421799B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55EE9-AA3D-A525-203F-74A138D4A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DCEAB-84AD-1206-8B1D-074617BC16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2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50" y="18328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Revolutionizing Aquaculture: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Aquaprosper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Africa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715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B0F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Presented by Sir. Rawllince Okello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B0F0"/>
                </a:solidFill>
                <a:latin typeface="Manrope" pitchFamily="34" charset="0"/>
              </a:rPr>
              <a:t>2</a:t>
            </a:r>
            <a:r>
              <a:rPr lang="en-US" sz="2000" baseline="30000" dirty="0">
                <a:solidFill>
                  <a:srgbClr val="00B0F0"/>
                </a:solidFill>
                <a:latin typeface="Manrope" pitchFamily="34" charset="0"/>
              </a:rPr>
              <a:t>nd</a:t>
            </a:r>
            <a:r>
              <a:rPr lang="en-US" sz="2000" dirty="0">
                <a:solidFill>
                  <a:srgbClr val="00B0F0"/>
                </a:solidFill>
                <a:latin typeface="Manrope" pitchFamily="34" charset="0"/>
              </a:rPr>
              <a:t> September 2025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57400" y="408980"/>
            <a:ext cx="8001000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6000" dirty="0">
                <a:solidFill>
                  <a:schemeClr val="bg2">
                    <a:lumMod val="90000"/>
                  </a:schemeClr>
                </a:solidFill>
                <a:latin typeface="Prata" pitchFamily="34" charset="0"/>
              </a:rPr>
              <a:t>Business / Revenue Model</a:t>
            </a:r>
            <a:endParaRPr lang="en-US" sz="6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343501" y="959167"/>
            <a:ext cx="9690259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anrope" pitchFamily="34" charset="0"/>
              </a:rPr>
              <a:t>Revenue streams: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520541" y="9260562"/>
            <a:ext cx="13589318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growth will be fueled by strategic partnerships, increased market penetration, and the continuous innovation of our AquaHeal solutions.</a:t>
            </a:r>
            <a:endParaRPr lang="en-US" sz="11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9FEE1FB1-66E7-6032-0EEA-8513E9B930CF}"/>
              </a:ext>
            </a:extLst>
          </p:cNvPr>
          <p:cNvSpPr/>
          <p:nvPr/>
        </p:nvSpPr>
        <p:spPr>
          <a:xfrm>
            <a:off x="520541" y="2204474"/>
            <a:ext cx="9690259" cy="3820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Manrope" pitchFamily="34" charset="0"/>
              </a:rPr>
              <a:t>Commission on market sales</a:t>
            </a:r>
          </a:p>
          <a:p>
            <a:pPr marL="457200" indent="-457200" algn="l">
              <a:lnSpc>
                <a:spcPts val="18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/>
              </a:solidFill>
              <a:latin typeface="Manrope" pitchFamily="34" charset="0"/>
            </a:endParaRPr>
          </a:p>
          <a:p>
            <a:pPr marL="457200" indent="-457200" algn="l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Manrope" pitchFamily="34" charset="0"/>
              </a:rPr>
              <a:t>Subscription for advisory and training services</a:t>
            </a:r>
          </a:p>
          <a:p>
            <a:pPr marL="457200" indent="-457200" algn="l">
              <a:lnSpc>
                <a:spcPts val="18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/>
              </a:solidFill>
              <a:latin typeface="Manrope" pitchFamily="34" charset="0"/>
            </a:endParaRPr>
          </a:p>
          <a:p>
            <a:pPr marL="457200" indent="-457200" algn="l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Manrope" pitchFamily="34" charset="0"/>
              </a:rPr>
              <a:t>Input sales (Feeds and fingerlings)</a:t>
            </a:r>
          </a:p>
          <a:p>
            <a:pPr marL="457200" indent="-457200" algn="l">
              <a:lnSpc>
                <a:spcPts val="18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/>
              </a:solidFill>
              <a:latin typeface="Manrope" pitchFamily="34" charset="0"/>
            </a:endParaRPr>
          </a:p>
          <a:p>
            <a:pPr marL="457200" indent="-457200" algn="l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Manrope" pitchFamily="34" charset="0"/>
              </a:rPr>
              <a:t>Cold storage  rental fees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4E4024-3D98-AA5C-C2AC-0C400777E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195" y="3539067"/>
            <a:ext cx="6833130" cy="40978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6758" y="1234321"/>
            <a:ext cx="55568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en-US" sz="8800" b="1" dirty="0">
                <a:solidFill>
                  <a:schemeClr val="bg2">
                    <a:lumMod val="90000"/>
                  </a:schemeClr>
                </a:solidFill>
              </a:rPr>
              <a:t>Competitors</a:t>
            </a:r>
            <a:endParaRPr lang="en-US" sz="8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28111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Local fish cooperatives</a:t>
            </a:r>
          </a:p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NGOs offering limited support</a:t>
            </a:r>
          </a:p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Importers of frozen fish</a:t>
            </a:r>
          </a:p>
          <a:p>
            <a:pPr marL="0" indent="0" algn="ctr">
              <a:lnSpc>
                <a:spcPts val="7700"/>
              </a:lnSpc>
              <a:buNone/>
            </a:pPr>
            <a:endParaRPr lang="en-US" sz="6150" dirty="0">
              <a:solidFill>
                <a:srgbClr val="FF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28780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86170" y="51863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Weakness of competitors: Fragmented , unsustainable no integral solution.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8BD2A-173C-D18B-4507-1B748BAD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F6B2632-7A36-08CB-6E26-E76B9F4DD9C1}"/>
              </a:ext>
            </a:extLst>
          </p:cNvPr>
          <p:cNvSpPr/>
          <p:nvPr/>
        </p:nvSpPr>
        <p:spPr>
          <a:xfrm>
            <a:off x="4536758" y="443345"/>
            <a:ext cx="5556885" cy="1357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en-US" sz="8000" dirty="0">
                <a:solidFill>
                  <a:schemeClr val="bg2">
                    <a:lumMod val="90000"/>
                  </a:schemeClr>
                </a:solidFill>
              </a:rPr>
              <a:t>Go-to-market strategy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FE362D3-2B04-15D2-AF59-4F25F8A0B8D7}"/>
              </a:ext>
            </a:extLst>
          </p:cNvPr>
          <p:cNvSpPr/>
          <p:nvPr/>
        </p:nvSpPr>
        <p:spPr>
          <a:xfrm>
            <a:off x="793790" y="2028111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B050"/>
                </a:solidFill>
              </a:rPr>
              <a:t>Farmer Cooperatives</a:t>
            </a:r>
            <a:r>
              <a:rPr lang="en-US" sz="4000" dirty="0">
                <a:solidFill>
                  <a:srgbClr val="FFFF00"/>
                </a:solidFill>
              </a:rPr>
              <a:t>: Partner for mass onboarding</a:t>
            </a:r>
          </a:p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B050"/>
                </a:solidFill>
              </a:rPr>
              <a:t>Local hubs</a:t>
            </a:r>
            <a:r>
              <a:rPr lang="en-US" sz="4000" dirty="0">
                <a:solidFill>
                  <a:srgbClr val="FF0000"/>
                </a:solidFill>
              </a:rPr>
              <a:t>: </a:t>
            </a:r>
            <a:r>
              <a:rPr lang="en-US" sz="4000" dirty="0">
                <a:solidFill>
                  <a:srgbClr val="FFFF00"/>
                </a:solidFill>
              </a:rPr>
              <a:t>set up demo farms and training centers</a:t>
            </a:r>
          </a:p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B050"/>
                </a:solidFill>
              </a:rPr>
              <a:t>Mobile-First Approach</a:t>
            </a:r>
            <a:r>
              <a:rPr lang="en-US" sz="4000" dirty="0">
                <a:solidFill>
                  <a:srgbClr val="FFFF00"/>
                </a:solidFill>
              </a:rPr>
              <a:t>: App and </a:t>
            </a:r>
            <a:r>
              <a:rPr lang="en-US" sz="4000" dirty="0" err="1">
                <a:solidFill>
                  <a:srgbClr val="FFFF00"/>
                </a:solidFill>
              </a:rPr>
              <a:t>sms</a:t>
            </a:r>
            <a:r>
              <a:rPr lang="en-US" sz="4000" dirty="0">
                <a:solidFill>
                  <a:srgbClr val="FFFF00"/>
                </a:solidFill>
              </a:rPr>
              <a:t> services in local languages</a:t>
            </a:r>
          </a:p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B050"/>
                </a:solidFill>
              </a:rPr>
              <a:t>Government and NGO partnerships</a:t>
            </a:r>
            <a:r>
              <a:rPr lang="en-US" sz="4000" dirty="0">
                <a:solidFill>
                  <a:srgbClr val="FFFF00"/>
                </a:solidFill>
              </a:rPr>
              <a:t>: for credibility and reach</a:t>
            </a:r>
          </a:p>
          <a:p>
            <a:pPr marL="0" indent="0" algn="ctr">
              <a:lnSpc>
                <a:spcPts val="7700"/>
              </a:lnSpc>
              <a:buNone/>
            </a:pPr>
            <a:endParaRPr lang="en-US" sz="6150" dirty="0">
              <a:solidFill>
                <a:srgbClr val="FF0000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2DB3FC8-4B01-0E32-0211-95E910A42A7F}"/>
              </a:ext>
            </a:extLst>
          </p:cNvPr>
          <p:cNvSpPr/>
          <p:nvPr/>
        </p:nvSpPr>
        <p:spPr>
          <a:xfrm>
            <a:off x="793790" y="4528780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3530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9A88F-60BE-3C7B-C763-901D60CE2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186D8CA-FDC1-0232-15C8-5C7422F2895D}"/>
              </a:ext>
            </a:extLst>
          </p:cNvPr>
          <p:cNvSpPr/>
          <p:nvPr/>
        </p:nvSpPr>
        <p:spPr>
          <a:xfrm>
            <a:off x="4536758" y="1234321"/>
            <a:ext cx="55568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en-US" sz="8800" b="1" dirty="0">
                <a:solidFill>
                  <a:schemeClr val="bg2">
                    <a:lumMod val="90000"/>
                  </a:schemeClr>
                </a:solidFill>
              </a:rPr>
              <a:t>Our ask</a:t>
            </a:r>
            <a:endParaRPr lang="en-US" sz="8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A1A1F1B-5982-0EA4-58DA-CF17A753EFCB}"/>
              </a:ext>
            </a:extLst>
          </p:cNvPr>
          <p:cNvSpPr/>
          <p:nvPr/>
        </p:nvSpPr>
        <p:spPr>
          <a:xfrm>
            <a:off x="793790" y="2028111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4000" dirty="0">
                <a:solidFill>
                  <a:srgbClr val="92D050"/>
                </a:solidFill>
              </a:rPr>
              <a:t>Funding is needed: $2.5 M</a:t>
            </a:r>
          </a:p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B0F0"/>
                </a:solidFill>
              </a:rPr>
              <a:t>$1M for technology development and scaling</a:t>
            </a:r>
          </a:p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B0F0"/>
                </a:solidFill>
              </a:rPr>
              <a:t>$1M for cold storage infrastructure</a:t>
            </a:r>
          </a:p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B0F0"/>
                </a:solidFill>
              </a:rPr>
              <a:t>$0.5M for training and farmer outreach</a:t>
            </a:r>
          </a:p>
          <a:p>
            <a:pPr marL="0" indent="0" algn="ctr">
              <a:lnSpc>
                <a:spcPts val="7700"/>
              </a:lnSpc>
              <a:buNone/>
            </a:pPr>
            <a:r>
              <a:rPr lang="en-US" sz="4000" dirty="0">
                <a:solidFill>
                  <a:srgbClr val="FFC000"/>
                </a:solidFill>
              </a:rPr>
              <a:t>Support needed with government NGOs and buyers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8F41615-0E76-0B25-A9E3-87F9E6E932EF}"/>
              </a:ext>
            </a:extLst>
          </p:cNvPr>
          <p:cNvSpPr/>
          <p:nvPr/>
        </p:nvSpPr>
        <p:spPr>
          <a:xfrm>
            <a:off x="793790" y="4528780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E5D7C3E-417A-D74B-9C4B-3029E2B717D4}"/>
              </a:ext>
            </a:extLst>
          </p:cNvPr>
          <p:cNvSpPr/>
          <p:nvPr/>
        </p:nvSpPr>
        <p:spPr>
          <a:xfrm>
            <a:off x="786170" y="51863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4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21DBE-948E-B60F-6010-F724890E0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76A626E-174A-D2F2-6AC1-B9361ED0AC2A}"/>
              </a:ext>
            </a:extLst>
          </p:cNvPr>
          <p:cNvSpPr/>
          <p:nvPr/>
        </p:nvSpPr>
        <p:spPr>
          <a:xfrm>
            <a:off x="4536758" y="1234321"/>
            <a:ext cx="55568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en-US" sz="8800" b="1" dirty="0">
                <a:solidFill>
                  <a:schemeClr val="bg2">
                    <a:lumMod val="90000"/>
                  </a:schemeClr>
                </a:solidFill>
              </a:rPr>
              <a:t>The Team</a:t>
            </a:r>
            <a:endParaRPr lang="en-US" sz="8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2944422-0690-3531-A82C-310887F4E26F}"/>
              </a:ext>
            </a:extLst>
          </p:cNvPr>
          <p:cNvSpPr/>
          <p:nvPr/>
        </p:nvSpPr>
        <p:spPr>
          <a:xfrm>
            <a:off x="793790" y="2028111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CEO &amp; Founder-Fisheries expert with 10+ years in aquaculture</a:t>
            </a:r>
          </a:p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CTO- Tech leader with experience in Agri-Tech platforms</a:t>
            </a:r>
          </a:p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Operations Lead- Former NGO project manager in East Africa</a:t>
            </a:r>
          </a:p>
          <a:p>
            <a:pPr marL="857250" indent="-857250">
              <a:lnSpc>
                <a:spcPts val="77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Advisory- Industry experts in Aquaculture logistics and trade.</a:t>
            </a:r>
          </a:p>
          <a:p>
            <a:pPr marL="0" indent="0" algn="ctr">
              <a:lnSpc>
                <a:spcPts val="7700"/>
              </a:lnSpc>
              <a:buNone/>
            </a:pPr>
            <a:endParaRPr lang="en-US" sz="6150" dirty="0">
              <a:solidFill>
                <a:srgbClr val="00B0F0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AF30B71-B218-BF31-7880-65B1D4D70530}"/>
              </a:ext>
            </a:extLst>
          </p:cNvPr>
          <p:cNvSpPr/>
          <p:nvPr/>
        </p:nvSpPr>
        <p:spPr>
          <a:xfrm>
            <a:off x="793790" y="4528780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endParaRPr lang="en-US" sz="2200" dirty="0"/>
          </a:p>
        </p:txBody>
      </p:sp>
      <p:pic>
        <p:nvPicPr>
          <p:cNvPr id="8" name="Image 0" descr="preencoded.png">
            <a:hlinkClick r:id="" action="ppaction://noaction"/>
            <a:extLst>
              <a:ext uri="{FF2B5EF4-FFF2-40B4-BE49-F238E27FC236}">
                <a16:creationId xmlns:a16="http://schemas.microsoft.com/office/drawing/2014/main" id="{48389087-0865-F100-81D0-BAF9923FC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371392"/>
            <a:ext cx="2361843" cy="6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9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2F6B7-6BE8-E6F2-40EA-6F73373EB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BF435F7-E21A-59E7-AE47-9CDB2FB86960}"/>
              </a:ext>
            </a:extLst>
          </p:cNvPr>
          <p:cNvSpPr/>
          <p:nvPr/>
        </p:nvSpPr>
        <p:spPr>
          <a:xfrm>
            <a:off x="626150" y="18328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>
                <a:solidFill>
                  <a:srgbClr val="FFC000"/>
                </a:solidFill>
              </a:rPr>
              <a:t>Turning the Tide: Empowering 3 Million Fish Farmers on Lake Victoria"</a:t>
            </a:r>
            <a:endParaRPr lang="en-US" sz="4450" dirty="0">
              <a:solidFill>
                <a:srgbClr val="FFC000"/>
              </a:solidFill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A5ECDAE-8745-E81B-4861-79B8B423EE64}"/>
              </a:ext>
            </a:extLst>
          </p:cNvPr>
          <p:cNvSpPr/>
          <p:nvPr/>
        </p:nvSpPr>
        <p:spPr>
          <a:xfrm>
            <a:off x="793790" y="49715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i="1" dirty="0">
                <a:solidFill>
                  <a:srgbClr val="92D050"/>
                </a:solidFill>
              </a:rPr>
              <a:t>Did you know?</a:t>
            </a:r>
            <a:r>
              <a:rPr lang="en-US" sz="2800" dirty="0">
                <a:solidFill>
                  <a:srgbClr val="92D050"/>
                </a:solidFill>
              </a:rPr>
              <a:t> Over </a:t>
            </a:r>
            <a:r>
              <a:rPr lang="en-US" sz="2800" b="1" dirty="0">
                <a:solidFill>
                  <a:srgbClr val="92D050"/>
                </a:solidFill>
              </a:rPr>
              <a:t>3 million people</a:t>
            </a:r>
            <a:r>
              <a:rPr lang="en-US" sz="2800" dirty="0">
                <a:solidFill>
                  <a:srgbClr val="92D050"/>
                </a:solidFill>
              </a:rPr>
              <a:t> rely on Lake Victoria for their livelihood, yet over </a:t>
            </a:r>
            <a:r>
              <a:rPr lang="en-US" sz="2800" b="1" dirty="0">
                <a:solidFill>
                  <a:srgbClr val="92D050"/>
                </a:solidFill>
              </a:rPr>
              <a:t>60% of fish farmers struggle</a:t>
            </a:r>
            <a:r>
              <a:rPr lang="en-US" sz="2800" dirty="0">
                <a:solidFill>
                  <a:srgbClr val="92D050"/>
                </a:solidFill>
              </a:rPr>
              <a:t> with poor yields, lack of support, and limited market access.</a:t>
            </a:r>
            <a:br>
              <a:rPr lang="en-US" sz="2800" dirty="0">
                <a:solidFill>
                  <a:srgbClr val="92D050"/>
                </a:solidFill>
              </a:rPr>
            </a:b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8E305-9FF1-A60E-96A6-C290A6D0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11" y="1134533"/>
            <a:ext cx="5654039" cy="60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1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3056"/>
            <a:ext cx="1207520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Silent Problem: Addressing Fish Farming in Lake Victoria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136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Fish farming is a multi-billion-dollar industry, but recurring disease outbreaks ,pollution of the lake and frequent droughts among others pose a significant threat to profitability and sustainability. These threats can lead to: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5946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5" name="Text 3"/>
          <p:cNvSpPr/>
          <p:nvPr/>
        </p:nvSpPr>
        <p:spPr>
          <a:xfrm>
            <a:off x="1530906" y="3672483"/>
            <a:ext cx="2928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B050"/>
                </a:solidFill>
                <a:latin typeface="Prata" pitchFamily="34" charset="0"/>
              </a:rPr>
              <a:t>Overfishing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416290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C000"/>
                </a:solidFill>
                <a:latin typeface="Manrope" pitchFamily="34" charset="0"/>
              </a:rPr>
              <a:t>Decline in fish stocks and population</a:t>
            </a:r>
            <a:endParaRPr lang="en-US" sz="1750" dirty="0">
              <a:solidFill>
                <a:srgbClr val="FFC000"/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7456884" y="35946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8" name="Text 6"/>
          <p:cNvSpPr/>
          <p:nvPr/>
        </p:nvSpPr>
        <p:spPr>
          <a:xfrm>
            <a:off x="8194000" y="3672483"/>
            <a:ext cx="3135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B050"/>
                </a:solidFill>
                <a:latin typeface="Prata" pitchFamily="34" charset="0"/>
              </a:rPr>
              <a:t>Lack</a:t>
            </a:r>
            <a:r>
              <a:rPr lang="en-US" sz="2200" dirty="0">
                <a:solidFill>
                  <a:srgbClr val="BDA189"/>
                </a:solidFill>
                <a:latin typeface="Prata" pitchFamily="34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Prata" pitchFamily="34" charset="0"/>
              </a:rPr>
              <a:t>and</a:t>
            </a:r>
            <a:r>
              <a:rPr lang="en-US" sz="2200" dirty="0">
                <a:solidFill>
                  <a:srgbClr val="BDA189"/>
                </a:solidFill>
                <a:latin typeface="Prata" pitchFamily="34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Prata" pitchFamily="34" charset="0"/>
              </a:rPr>
              <a:t>insufficiency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8194000" y="416290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C000"/>
                </a:solidFill>
                <a:latin typeface="Manrope" pitchFamily="34" charset="0"/>
              </a:rPr>
              <a:t>Limited access to quality feed , fingerlings and training</a:t>
            </a:r>
            <a:endParaRPr lang="en-US" sz="1750" dirty="0">
              <a:solidFill>
                <a:srgbClr val="FFC000"/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3790" y="53423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11" name="Text 9"/>
          <p:cNvSpPr/>
          <p:nvPr/>
        </p:nvSpPr>
        <p:spPr>
          <a:xfrm>
            <a:off x="1530906" y="5420201"/>
            <a:ext cx="3880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B05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Poor</a:t>
            </a: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storages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1530906" y="5910620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C000"/>
                </a:solidFill>
                <a:latin typeface="Manrope" pitchFamily="34" charset="0"/>
              </a:rPr>
              <a:t>Post-</a:t>
            </a:r>
            <a:r>
              <a:rPr lang="en-US" sz="1750" dirty="0" err="1">
                <a:solidFill>
                  <a:srgbClr val="FFC000"/>
                </a:solidFill>
                <a:latin typeface="Manrope" pitchFamily="34" charset="0"/>
              </a:rPr>
              <a:t>hervest</a:t>
            </a:r>
            <a:r>
              <a:rPr lang="en-US" sz="1750" dirty="0">
                <a:solidFill>
                  <a:srgbClr val="FFC000"/>
                </a:solidFill>
                <a:latin typeface="Manrope" pitchFamily="34" charset="0"/>
              </a:rPr>
              <a:t> losses up to 30% due to poor stage methods and facilities</a:t>
            </a:r>
            <a:endParaRPr lang="en-US" sz="1750" dirty="0">
              <a:solidFill>
                <a:srgbClr val="FFC000"/>
              </a:solidFill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456884" y="53423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14" name="Text 12"/>
          <p:cNvSpPr/>
          <p:nvPr/>
        </p:nvSpPr>
        <p:spPr>
          <a:xfrm>
            <a:off x="8194000" y="5420201"/>
            <a:ext cx="3302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B050"/>
                </a:solidFill>
                <a:latin typeface="Prata" pitchFamily="34" charset="0"/>
              </a:rPr>
              <a:t>Market</a:t>
            </a:r>
            <a:r>
              <a:rPr lang="en-US" sz="2200" dirty="0">
                <a:solidFill>
                  <a:srgbClr val="BDA189"/>
                </a:solidFill>
                <a:latin typeface="Prata" pitchFamily="34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Prata" pitchFamily="34" charset="0"/>
              </a:rPr>
              <a:t>Access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8194000" y="591062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C000"/>
                </a:solidFill>
                <a:latin typeface="Manrope" pitchFamily="34" charset="0"/>
              </a:rPr>
              <a:t>Farmers are often exploited by middlemen due to lack of direct market access</a:t>
            </a:r>
            <a:endParaRPr lang="en-US" sz="175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72922" y="510659"/>
            <a:ext cx="13980438" cy="464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Solution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33113" y="1485662"/>
            <a:ext cx="6438781" cy="135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3200" b="1" dirty="0">
                <a:solidFill>
                  <a:srgbClr val="00B0F0"/>
                </a:solidFill>
              </a:rPr>
              <a:t>Aqua Prosper Africa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4000" dirty="0">
                <a:solidFill>
                  <a:srgbClr val="00B0F0"/>
                </a:solidFill>
              </a:rPr>
              <a:t>provides</a:t>
            </a:r>
          </a:p>
          <a:p>
            <a:pPr>
              <a:lnSpc>
                <a:spcPts val="2300"/>
              </a:lnSpc>
            </a:pPr>
            <a:r>
              <a:rPr lang="en-US" sz="3200" dirty="0">
                <a:solidFill>
                  <a:srgbClr val="00B0F0"/>
                </a:solidFill>
              </a:rPr>
              <a:t> </a:t>
            </a:r>
          </a:p>
          <a:p>
            <a:pPr>
              <a:lnSpc>
                <a:spcPts val="2300"/>
              </a:lnSpc>
            </a:pPr>
            <a:r>
              <a:rPr lang="en-US" sz="3200" dirty="0">
                <a:solidFill>
                  <a:srgbClr val="00B0F0"/>
                </a:solidFill>
              </a:rPr>
              <a:t>An integrated </a:t>
            </a:r>
            <a:r>
              <a:rPr lang="en-US" sz="3600" dirty="0">
                <a:solidFill>
                  <a:srgbClr val="00B0F0"/>
                </a:solidFill>
              </a:rPr>
              <a:t>platform</a:t>
            </a:r>
            <a:r>
              <a:rPr lang="en-US" sz="3200" dirty="0">
                <a:solidFill>
                  <a:srgbClr val="00B0F0"/>
                </a:solidFill>
              </a:rPr>
              <a:t> for fish farmers: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AB77D8-27CE-B229-4413-1F5DAF59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532" y="0"/>
            <a:ext cx="6891867" cy="8229599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196878" y="3537763"/>
            <a:ext cx="6891866" cy="286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3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Training and extension services(best practices)</a:t>
            </a:r>
          </a:p>
          <a:p>
            <a:pPr marL="457200" indent="-457200" algn="l">
              <a:lnSpc>
                <a:spcPts val="23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Cold storage and processing solutions</a:t>
            </a:r>
          </a:p>
          <a:p>
            <a:pPr marL="457200" indent="-457200" algn="l">
              <a:lnSpc>
                <a:spcPts val="23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Digital market place connecting farmers</a:t>
            </a:r>
          </a:p>
          <a:p>
            <a:pPr marL="457200" indent="-457200" algn="l">
              <a:lnSpc>
                <a:spcPts val="23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 directly to buyers</a:t>
            </a:r>
          </a:p>
          <a:p>
            <a:pPr marL="457200" indent="-457200" algn="l">
              <a:lnSpc>
                <a:spcPts val="23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Acee to affordable high-quality fingerlings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6673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en-US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2827496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372534" y="3149601"/>
            <a:ext cx="7977678" cy="3613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</a:rPr>
              <a:t>Mobile app and platform: advisory services, market prices, Training videos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</a:rPr>
              <a:t>Farmers support centers: on the ground supply and training hubs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</a:rPr>
              <a:t>Smart cold storage: solar powered storage reducing post harvest loss.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</a:rPr>
              <a:t>Market Access: Connecting farmers with restaurants, exporters and local buyers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8B9B7A-9876-39DB-8F61-CB316CAD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744" y="452106"/>
            <a:ext cx="6280189" cy="75861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4"/>
          <p:cNvSpPr/>
          <p:nvPr/>
        </p:nvSpPr>
        <p:spPr>
          <a:xfrm>
            <a:off x="5969001" y="3567648"/>
            <a:ext cx="728134" cy="1094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50"/>
              </a:lnSpc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Small-scale fish farmers around Lake Victoria (Kenya, Uganda, Tanzania</a:t>
            </a:r>
            <a:endParaRPr 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1414852" y="2311254"/>
            <a:ext cx="315873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Restaurants, hotels, and fish processing companies needing consistent supply</a:t>
            </a:r>
            <a:endParaRPr lang="en-US" sz="48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6" name="Text 14"/>
          <p:cNvSpPr/>
          <p:nvPr/>
        </p:nvSpPr>
        <p:spPr>
          <a:xfrm>
            <a:off x="2968929" y="4837749"/>
            <a:ext cx="1128937" cy="82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Export markets demanding sustainable fish.</a:t>
            </a:r>
          </a:p>
        </p:txBody>
      </p:sp>
      <p:sp>
        <p:nvSpPr>
          <p:cNvPr id="21" name="Text 19"/>
          <p:cNvSpPr/>
          <p:nvPr/>
        </p:nvSpPr>
        <p:spPr>
          <a:xfrm>
            <a:off x="3781993" y="6234325"/>
            <a:ext cx="315873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Domestic markets within the country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01106D-A739-97E6-B220-AA549755D5F1}"/>
              </a:ext>
            </a:extLst>
          </p:cNvPr>
          <p:cNvSpPr txBox="1"/>
          <p:nvPr/>
        </p:nvSpPr>
        <p:spPr>
          <a:xfrm>
            <a:off x="3183612" y="959405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Target Market</a:t>
            </a:r>
            <a:endParaRPr lang="en-KE" sz="7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69016" y="515844"/>
            <a:ext cx="12421910" cy="464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7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Market size</a:t>
            </a:r>
          </a:p>
        </p:txBody>
      </p:sp>
      <p:sp>
        <p:nvSpPr>
          <p:cNvPr id="3" name="Text 1"/>
          <p:cNvSpPr/>
          <p:nvPr/>
        </p:nvSpPr>
        <p:spPr>
          <a:xfrm>
            <a:off x="3223081" y="1270000"/>
            <a:ext cx="5146238" cy="58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Aqua prosper: Estimated market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1439333" y="1951991"/>
            <a:ext cx="10075334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 million + small scale fish farmers in lake Victoria region</a:t>
            </a:r>
          </a:p>
          <a:p>
            <a:pPr algn="l">
              <a:lnSpc>
                <a:spcPts val="2300"/>
              </a:lnSpc>
            </a:pPr>
            <a:endParaRPr lang="en-US" sz="3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457200" indent="-45720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Annual fish trade value in East Africa: 600 million dollars</a:t>
            </a:r>
          </a:p>
          <a:p>
            <a:pPr marL="457200" indent="-457200" algn="l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457200" indent="-45720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Export demand for tilapia and Nile Perch is rising by 7% annually.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BB6F7-56CE-4CF5-0B9D-4C4FDDEE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081" y="4233333"/>
            <a:ext cx="7565784" cy="3691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3713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3600" b="1" dirty="0">
                <a:highlight>
                  <a:srgbClr val="FFFF00"/>
                </a:highlight>
              </a:rPr>
              <a:t>Competitive Advantage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End-to-end solution</a:t>
            </a:r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</a:p>
          <a:p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(training, inputs, storage, market access).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Technology-driven</a:t>
            </a:r>
          </a:p>
          <a:p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(mobile marketplace + advisory AI).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Sustainability focus</a:t>
            </a:r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</a:p>
          <a:p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solar</a:t>
            </a:r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storage, restocking programs).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Farmer-first approach</a:t>
            </a:r>
          </a:p>
          <a:p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(profit-sharing and fair trade).</a:t>
            </a:r>
          </a:p>
          <a:p>
            <a:pPr marL="0" indent="0" algn="l">
              <a:lnSpc>
                <a:spcPts val="4450"/>
              </a:lnSpc>
              <a:buNone/>
            </a:pPr>
            <a:endParaRPr lang="en-US" sz="355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4927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41746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443776" y="4586764"/>
            <a:ext cx="3134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24660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509135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08637D-68A2-2F9E-B66F-DD22EAA0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044" y="726863"/>
            <a:ext cx="56791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658"/>
            <a:ext cx="7750731" cy="45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800" dirty="0">
                <a:solidFill>
                  <a:srgbClr val="F2D4BA"/>
                </a:solidFill>
                <a:latin typeface="Prata" pitchFamily="34" charset="0"/>
              </a:rPr>
              <a:t>Traction and Roadmap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43652" y="1415039"/>
            <a:ext cx="7196481" cy="3340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KE" altLang="en-KE" sz="3200" b="1" dirty="0">
                <a:solidFill>
                  <a:srgbClr val="00B050"/>
                </a:solidFill>
                <a:latin typeface="Arial" panose="020B0604020202020204" pitchFamily="34" charset="0"/>
              </a:rPr>
              <a:t>Pilot success:</a:t>
            </a:r>
            <a:r>
              <a:rPr lang="en-KE" altLang="en-KE" sz="3200" dirty="0">
                <a:solidFill>
                  <a:srgbClr val="00B050"/>
                </a:solidFill>
                <a:latin typeface="Arial" panose="020B0604020202020204" pitchFamily="34" charset="0"/>
              </a:rPr>
              <a:t> 500 farmers onboarded in Kisumu, Kenya.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KE" altLang="en-KE" sz="3200" b="1" dirty="0">
                <a:solidFill>
                  <a:srgbClr val="00B050"/>
                </a:solidFill>
                <a:latin typeface="Arial" panose="020B0604020202020204" pitchFamily="34" charset="0"/>
              </a:rPr>
              <a:t>Partnerships:</a:t>
            </a:r>
            <a:r>
              <a:rPr lang="en-KE" altLang="en-KE" sz="3200" dirty="0">
                <a:solidFill>
                  <a:srgbClr val="00B050"/>
                </a:solidFill>
                <a:latin typeface="Arial" panose="020B0604020202020204" pitchFamily="34" charset="0"/>
              </a:rPr>
              <a:t> Local cooperatives + Ministry of Fisheries.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KE" altLang="en-KE" sz="3200" b="1" dirty="0">
                <a:solidFill>
                  <a:srgbClr val="00B050"/>
                </a:solidFill>
                <a:latin typeface="Arial" panose="020B0604020202020204" pitchFamily="34" charset="0"/>
              </a:rPr>
              <a:t>Next 12 months:</a:t>
            </a:r>
            <a:r>
              <a:rPr lang="en-KE" altLang="en-KE" sz="3200" dirty="0">
                <a:solidFill>
                  <a:srgbClr val="00B050"/>
                </a:solidFill>
                <a:latin typeface="Arial" panose="020B0604020202020204" pitchFamily="34" charset="0"/>
              </a:rPr>
              <a:t> Scale to 5,000 farmers, launch 3 farmer hubs.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KE" altLang="en-KE" sz="3200" b="1" dirty="0">
                <a:solidFill>
                  <a:srgbClr val="00B050"/>
                </a:solidFill>
                <a:latin typeface="Arial" panose="020B0604020202020204" pitchFamily="34" charset="0"/>
              </a:rPr>
              <a:t>3-year goal:</a:t>
            </a:r>
            <a:r>
              <a:rPr lang="en-KE" altLang="en-KE" sz="3200" dirty="0">
                <a:solidFill>
                  <a:srgbClr val="00B050"/>
                </a:solidFill>
                <a:latin typeface="Arial" panose="020B0604020202020204" pitchFamily="34" charset="0"/>
              </a:rPr>
              <a:t> Reach 100,000 farmers across Lake Victoria region.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105" y="4521874"/>
            <a:ext cx="4344591" cy="220694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105" y="1907857"/>
            <a:ext cx="4344591" cy="220694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43652" y="7135892"/>
            <a:ext cx="1334309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From marine biologists and veterinary experts to data scientists and operational specialists, our team is united by a passion for sustainable aquaculture and a commitment to our clients' success.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650</Words>
  <Application>Microsoft Office PowerPoint</Application>
  <PresentationFormat>Custom</PresentationFormat>
  <Paragraphs>101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Prata</vt:lpstr>
      <vt:lpstr>Arial</vt:lpstr>
      <vt:lpstr>Manrope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rawllince onyango</cp:lastModifiedBy>
  <cp:revision>7</cp:revision>
  <dcterms:created xsi:type="dcterms:W3CDTF">2025-08-29T17:18:31Z</dcterms:created>
  <dcterms:modified xsi:type="dcterms:W3CDTF">2025-09-02T09:56:02Z</dcterms:modified>
</cp:coreProperties>
</file>